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3" r:id="rId2"/>
    <p:sldId id="271" r:id="rId3"/>
    <p:sldId id="274" r:id="rId4"/>
    <p:sldId id="257" r:id="rId5"/>
    <p:sldId id="258" r:id="rId6"/>
    <p:sldId id="259" r:id="rId7"/>
    <p:sldId id="265" r:id="rId8"/>
    <p:sldId id="260" r:id="rId9"/>
    <p:sldId id="261" r:id="rId10"/>
    <p:sldId id="262" r:id="rId11"/>
    <p:sldId id="263" r:id="rId12"/>
    <p:sldId id="264" r:id="rId13"/>
    <p:sldId id="266" r:id="rId14"/>
    <p:sldId id="267" r:id="rId15"/>
    <p:sldId id="268" r:id="rId16"/>
    <p:sldId id="269" r:id="rId17"/>
    <p:sldId id="270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77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46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FC37B-6F18-458B-A728-9CC19C4DAD42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5A460-64E6-4FB4-B6A7-242E5614CF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14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A460-64E6-4FB4-B6A7-242E5614CF0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711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Александра</a:t>
            </a:r>
            <a:r>
              <a:rPr lang="ru-RU" baseline="0" dirty="0" smtClean="0"/>
              <a:t> Семеновна Хворостянникова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(1886-1938г.)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A460-64E6-4FB4-B6A7-242E5614CF0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437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Тройка</a:t>
            </a:r>
            <a:r>
              <a:rPr lang="ru-RU" baseline="0" dirty="0" smtClean="0"/>
              <a:t> НКВД приговорила Александру Семеновну к 10 годам заключения в исправительно-трудовом лагере. Хворостянникова скончалась 30 сентября 1943г.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A460-64E6-4FB4-B6A7-242E5614CF0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437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Москвой.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A460-64E6-4FB4-B6A7-242E5614CF0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683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Серпуховская</a:t>
            </a:r>
            <a:r>
              <a:rPr lang="ru-RU" baseline="0" dirty="0" smtClean="0"/>
              <a:t> Троицкая церковь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A460-64E6-4FB4-B6A7-242E5614CF0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663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A460-64E6-4FB4-B6A7-242E5614CF0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05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Спасский храм Рай-Семеновского</a:t>
            </a:r>
            <a:r>
              <a:rPr lang="ru-RU" baseline="0" dirty="0" smtClean="0"/>
              <a:t> села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A460-64E6-4FB4-B6A7-242E5614CF0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192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Никольский</a:t>
            </a:r>
            <a:r>
              <a:rPr lang="ru-RU" baseline="0" dirty="0" smtClean="0"/>
              <a:t> храм, село Бутурлино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A460-64E6-4FB4-B6A7-242E5614CF0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437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A460-64E6-4FB4-B6A7-242E5614CF0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437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Помогала монахиням Владычного</a:t>
            </a:r>
            <a:r>
              <a:rPr lang="ru-RU" baseline="0" dirty="0" smtClean="0"/>
              <a:t> монастыря.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A460-64E6-4FB4-B6A7-242E5614CF0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437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A460-64E6-4FB4-B6A7-242E5614CF0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437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zbyka.ru/iisus-xristos-sl" TargetMode="External"/><Relationship Id="rId2" Type="http://schemas.openxmlformats.org/officeDocument/2006/relationships/hyperlink" Target="https://azbyka.ru/muchenik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zbyka.ru/cerko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Irmologion kUcs" panose="02000500090000020003" pitchFamily="2" charset="0"/>
              </a:rPr>
              <a:t> </a:t>
            </a:r>
            <a:r>
              <a:rPr lang="ru-RU" dirty="0" smtClean="0">
                <a:latin typeface="Irmologion kUcs" panose="02000500090000020003" pitchFamily="2" charset="0"/>
              </a:rPr>
              <a:t> </a:t>
            </a:r>
            <a:endParaRPr lang="ru-RU" dirty="0">
              <a:latin typeface="Irmologion kUcs" panose="02000500090000020003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Irmologion kUcs" panose="02000500090000020003" pitchFamily="2" charset="0"/>
              </a:rPr>
              <a:t>Собор      </a:t>
            </a:r>
            <a:br>
              <a:rPr lang="ru-RU" b="1" dirty="0">
                <a:solidFill>
                  <a:schemeClr val="bg2">
                    <a:lumMod val="25000"/>
                  </a:schemeClr>
                </a:solidFill>
                <a:latin typeface="Irmologion kUcs" panose="02000500090000020003" pitchFamily="2" charset="0"/>
              </a:rPr>
            </a:b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Irmologion kUcs" panose="02000500090000020003" pitchFamily="2" charset="0"/>
              </a:rPr>
              <a:t> 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Irmologion kUcs" panose="02000500090000020003" pitchFamily="2" charset="0"/>
              </a:rPr>
              <a:t>Серпуховских Новомучеников</a:t>
            </a:r>
            <a:br>
              <a:rPr lang="ru-RU" dirty="0">
                <a:solidFill>
                  <a:schemeClr val="bg2">
                    <a:lumMod val="25000"/>
                  </a:schemeClr>
                </a:solidFill>
                <a:latin typeface="Irmologion kUcs" panose="02000500090000020003" pitchFamily="2" charset="0"/>
              </a:rPr>
            </a:b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6" name="Picture 2" descr="C:\Users\1\Desktop\ик.новомуч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16833"/>
            <a:ext cx="459105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18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22" y="19859"/>
            <a:ext cx="91903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Даниил Федотович </a:t>
            </a:r>
            <a:r>
              <a:rPr lang="ru-RU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Мещанинов</a:t>
            </a:r>
            <a:br>
              <a:rPr lang="ru-RU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ru-RU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(1870 – 1937г.)</a:t>
            </a:r>
            <a:endParaRPr lang="ru-RU" i="1" dirty="0">
              <a:solidFill>
                <a:srgbClr val="B677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3928" y="4967095"/>
            <a:ext cx="51825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Служил </a:t>
            </a:r>
            <a:r>
              <a:rPr lang="ru-RU" sz="2800" i="1" dirty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псаломщиком </a:t>
            </a:r>
            <a:r>
              <a:rPr lang="ru-RU" sz="28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а затем священником в </a:t>
            </a:r>
            <a:r>
              <a:rPr lang="ru-RU" sz="2800" i="1" dirty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Покровской церкви села Мартьянова Серпуховского района.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96" y="1628800"/>
            <a:ext cx="3621782" cy="4863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811" y="2132856"/>
            <a:ext cx="3854565" cy="2834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11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04096" y="2636913"/>
            <a:ext cx="31883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НКВД </a:t>
            </a:r>
            <a:r>
              <a:rPr lang="ru-RU" sz="28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приговорил </a:t>
            </a:r>
            <a:r>
              <a:rPr lang="ru-RU" sz="2800" i="1" dirty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800" i="1" dirty="0" err="1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о.Даниила</a:t>
            </a:r>
            <a:r>
              <a:rPr lang="ru-RU" sz="28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800" i="1" dirty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 расстрелу. Священник Даниил Мещанинов был расстрелян 9 декабря 1937 г. на полигоне Бутово и погребен в общей могиле.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5308560" cy="5308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02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116632"/>
            <a:ext cx="528061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i="1" dirty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Иван Сергеевич </a:t>
            </a:r>
            <a:r>
              <a:rPr lang="ru-RU" sz="44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Васильев</a:t>
            </a:r>
          </a:p>
          <a:p>
            <a:r>
              <a:rPr lang="ru-RU" sz="44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       (1869-1932г.)</a:t>
            </a:r>
            <a:endParaRPr lang="ru-RU" sz="4400" i="1" dirty="0">
              <a:solidFill>
                <a:srgbClr val="B677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12" y="1533482"/>
            <a:ext cx="3275856" cy="5049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521557"/>
            <a:ext cx="4539441" cy="3236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87435" y="5757912"/>
            <a:ext cx="478207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Служил церковным старостой </a:t>
            </a:r>
          </a:p>
          <a:p>
            <a:r>
              <a:rPr lang="ru-RU" sz="28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 Никольском храме с. </a:t>
            </a:r>
            <a:r>
              <a:rPr lang="ru-RU" sz="2800" i="1" dirty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Бутурлино </a:t>
            </a:r>
          </a:p>
        </p:txBody>
      </p:sp>
    </p:spTree>
    <p:extLst>
      <p:ext uri="{BB962C8B-B14F-4D97-AF65-F5344CB8AC3E}">
        <p14:creationId xmlns:p14="http://schemas.microsoft.com/office/powerpoint/2010/main" val="326105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08" y="1268760"/>
            <a:ext cx="5136070" cy="5136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96136" y="2982546"/>
            <a:ext cx="296091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Тройка ОГПУ приговорила Ивана Сергеевича к ссылке на три года в Казахстан. Иван Васильев умер </a:t>
            </a:r>
            <a:r>
              <a:rPr lang="ru-RU" sz="28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 ссылке 6 </a:t>
            </a:r>
            <a:r>
              <a:rPr lang="ru-RU" sz="2800" i="1" dirty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декабря 1932 г.</a:t>
            </a:r>
          </a:p>
        </p:txBody>
      </p:sp>
    </p:spTree>
    <p:extLst>
      <p:ext uri="{BB962C8B-B14F-4D97-AF65-F5344CB8AC3E}">
        <p14:creationId xmlns:p14="http://schemas.microsoft.com/office/powerpoint/2010/main" val="121421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340768"/>
            <a:ext cx="3528394" cy="5233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260648"/>
            <a:ext cx="501772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i="1" dirty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Елизавета Алексеевна </a:t>
            </a:r>
            <a:r>
              <a:rPr lang="ru-RU" sz="32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Крымова</a:t>
            </a:r>
          </a:p>
          <a:p>
            <a:r>
              <a:rPr lang="ru-RU" sz="32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           (1877-1937г.)</a:t>
            </a:r>
            <a:endParaRPr lang="ru-RU" sz="3200" i="1" dirty="0">
              <a:solidFill>
                <a:srgbClr val="B677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566411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i="1" dirty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Помогала </a:t>
            </a:r>
            <a:r>
              <a:rPr lang="ru-RU" sz="28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монахиням Владычного </a:t>
            </a:r>
            <a:r>
              <a:rPr lang="ru-RU" sz="2800" i="1" dirty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монастыря.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723" y="2276872"/>
            <a:ext cx="5119257" cy="3387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14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User\Documents\серп.муч\13ик.крым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5328592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36096" y="2420888"/>
            <a:ext cx="33843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i="1" dirty="0" smtClean="0">
              <a:solidFill>
                <a:srgbClr val="B677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algn="ctr"/>
            <a:r>
              <a:rPr lang="ru-RU" sz="28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Тройка </a:t>
            </a:r>
            <a:r>
              <a:rPr lang="ru-RU" sz="2800" i="1" dirty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НКВД приговорила Крымову к расстрелу. Елизавета Николаевна была расстреляна 31 октября 1937г.    На полигоне Бутово под Москвой.</a:t>
            </a:r>
          </a:p>
        </p:txBody>
      </p:sp>
    </p:spTree>
    <p:extLst>
      <p:ext uri="{BB962C8B-B14F-4D97-AF65-F5344CB8AC3E}">
        <p14:creationId xmlns:p14="http://schemas.microsoft.com/office/powerpoint/2010/main" val="221104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08092"/>
            <a:ext cx="3868872" cy="5352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3548" y="116632"/>
            <a:ext cx="6696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Александра </a:t>
            </a:r>
            <a:r>
              <a:rPr lang="ru-RU" sz="32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Семеновна Хворостянникова</a:t>
            </a:r>
            <a:endParaRPr lang="ru-RU" sz="3200" i="1" dirty="0">
              <a:solidFill>
                <a:srgbClr val="B677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r>
              <a:rPr lang="ru-RU" sz="32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               (1886-1938г</a:t>
            </a:r>
            <a:r>
              <a:rPr lang="ru-RU" sz="3200" i="1" dirty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92400" y="3105834"/>
            <a:ext cx="43400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  <a:latin typeface="1 Shelley Volante" panose="030306020406070F0B05" pitchFamily="66" charset="0"/>
              </a:rPr>
              <a:t>В молодости была послушницей в монастыре</a:t>
            </a:r>
            <a:endParaRPr lang="ru-RU" sz="4400" dirty="0">
              <a:solidFill>
                <a:schemeClr val="accent6">
                  <a:lumMod val="50000"/>
                </a:schemeClr>
              </a:solidFill>
              <a:latin typeface="1 Shelley Volante" panose="030306020406070F0B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54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C:\Users\User\Documents\серп.муч\14александра хв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45" y="908720"/>
            <a:ext cx="5184576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1" y="2276872"/>
            <a:ext cx="38519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i="1" dirty="0" smtClean="0">
              <a:solidFill>
                <a:srgbClr val="B677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algn="ctr"/>
            <a:r>
              <a:rPr lang="ru-RU" sz="28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Тройка </a:t>
            </a:r>
            <a:r>
              <a:rPr lang="ru-RU" sz="2800" i="1" dirty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НКВД приговорила Александру Семеновну к 10 годам заключения в исправительно-трудовом лагере. </a:t>
            </a:r>
            <a:r>
              <a:rPr lang="ru-RU" sz="2800" i="1" dirty="0" err="1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А.С.Хворостянникова</a:t>
            </a:r>
            <a:r>
              <a:rPr lang="ru-RU" sz="28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800" i="1" dirty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скончалась 30 сентября 1943г</a:t>
            </a:r>
            <a:r>
              <a:rPr lang="ru-RU" sz="28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  в ссылке.</a:t>
            </a:r>
            <a:endParaRPr lang="ru-RU" sz="2800" i="1" dirty="0">
              <a:solidFill>
                <a:srgbClr val="B677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68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4400" b="1" dirty="0" smtClean="0">
              <a:latin typeface="1 Shelley Volante" panose="030306020406070F0B05" pitchFamily="66" charset="0"/>
            </a:endParaRPr>
          </a:p>
          <a:p>
            <a:pPr marL="0" indent="0">
              <a:buNone/>
            </a:pPr>
            <a:r>
              <a:rPr lang="ru-RU" sz="4400" b="1" dirty="0" smtClean="0">
                <a:latin typeface="1 Shelley Volante" panose="030306020406070F0B05" pitchFamily="66" charset="0"/>
              </a:rPr>
              <a:t>Праздник  Собора Новомучеников Серпуховских  отмечается   9 декабря</a:t>
            </a:r>
          </a:p>
          <a:p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586616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bg2">
                    <a:lumMod val="25000"/>
                  </a:schemeClr>
                </a:solidFill>
                <a:latin typeface="Irmologion kUcs" panose="02000500090000020003" pitchFamily="2" charset="0"/>
              </a:rPr>
              <a:t>Святые угодники Божии, молите Бога за нас!</a:t>
            </a:r>
            <a:endParaRPr lang="ru-RU" sz="4800" dirty="0">
              <a:solidFill>
                <a:schemeClr val="bg2">
                  <a:lumMod val="25000"/>
                </a:schemeClr>
              </a:solidFill>
              <a:latin typeface="Irmologion kUcs" panose="0200050009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52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err="1"/>
              <a:t>Новому́ченик</a:t>
            </a:r>
            <a:r>
              <a:rPr lang="ru-RU" dirty="0"/>
              <a:t> – христианин, принявший </a:t>
            </a:r>
            <a:r>
              <a:rPr lang="ru-RU" dirty="0">
                <a:hlinkClick r:id="rId2"/>
              </a:rPr>
              <a:t>мученическую</a:t>
            </a:r>
            <a:r>
              <a:rPr lang="ru-RU" dirty="0"/>
              <a:t> кончину за исповедание веры во </a:t>
            </a:r>
            <a:r>
              <a:rPr lang="ru-RU" dirty="0">
                <a:hlinkClick r:id="rId3"/>
              </a:rPr>
              <a:t>Христа</a:t>
            </a:r>
            <a:r>
              <a:rPr lang="ru-RU" dirty="0"/>
              <a:t> в сравнительно недавнее время. Так </a:t>
            </a:r>
            <a:r>
              <a:rPr lang="ru-RU" dirty="0">
                <a:hlinkClick r:id="rId4"/>
              </a:rPr>
              <a:t>Церковь</a:t>
            </a:r>
            <a:r>
              <a:rPr lang="ru-RU" dirty="0"/>
              <a:t> называет всех пострадавших за веру в период послереволюционных гонений. 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r>
              <a:rPr lang="ru-RU" dirty="0"/>
              <a:t>Если мученик был священником, то он назывался – </a:t>
            </a:r>
            <a:r>
              <a:rPr lang="ru-RU" b="1" dirty="0"/>
              <a:t>священномученик.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Irmologion kUcs" panose="02000500090000020003" pitchFamily="2" charset="0"/>
              </a:rPr>
              <a:t>Кто такие </a:t>
            </a:r>
            <a:r>
              <a:rPr lang="ru-RU" dirty="0" err="1" smtClean="0">
                <a:latin typeface="Irmologion kUcs" panose="02000500090000020003" pitchFamily="2" charset="0"/>
              </a:rPr>
              <a:t>новомученики</a:t>
            </a:r>
            <a:endParaRPr lang="ru-RU" dirty="0">
              <a:latin typeface="Irmologion kUcs" panose="0200050009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24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ил.троицк.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5116" y="2674938"/>
            <a:ext cx="6361705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78504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Irmologion kUcs" panose="02000500090000020003" pitchFamily="2" charset="0"/>
              </a:rPr>
              <a:t/>
            </a:r>
            <a:br>
              <a:rPr lang="ru-RU" sz="3100" dirty="0" smtClean="0">
                <a:latin typeface="Irmologion kUcs" panose="02000500090000020003" pitchFamily="2" charset="0"/>
              </a:rPr>
            </a:br>
            <a:r>
              <a:rPr lang="ru-RU" sz="3100" dirty="0" smtClean="0">
                <a:solidFill>
                  <a:schemeClr val="bg2">
                    <a:lumMod val="25000"/>
                  </a:schemeClr>
                </a:solidFill>
                <a:latin typeface="Irmologion kUcs" panose="02000500090000020003" pitchFamily="2" charset="0"/>
              </a:rPr>
              <a:t>Самым </a:t>
            </a:r>
            <a:r>
              <a:rPr lang="ru-RU" sz="3100" dirty="0">
                <a:solidFill>
                  <a:schemeClr val="bg2">
                    <a:lumMod val="25000"/>
                  </a:schemeClr>
                </a:solidFill>
                <a:latin typeface="Irmologion kUcs" panose="02000500090000020003" pitchFamily="2" charset="0"/>
              </a:rPr>
              <a:t>известным и выдающимся среди серпуховских </a:t>
            </a:r>
            <a:r>
              <a:rPr lang="ru-RU" sz="3100" dirty="0" err="1">
                <a:solidFill>
                  <a:schemeClr val="bg2">
                    <a:lumMod val="25000"/>
                  </a:schemeClr>
                </a:solidFill>
                <a:latin typeface="Irmologion kUcs" panose="02000500090000020003" pitchFamily="2" charset="0"/>
              </a:rPr>
              <a:t>новомучеников</a:t>
            </a:r>
            <a:r>
              <a:rPr lang="ru-RU" sz="3100" dirty="0">
                <a:solidFill>
                  <a:schemeClr val="bg2">
                    <a:lumMod val="25000"/>
                  </a:schemeClr>
                </a:solidFill>
                <a:latin typeface="Irmologion kUcs" panose="02000500090000020003" pitchFamily="2" charset="0"/>
              </a:rPr>
              <a:t> является </a:t>
            </a:r>
            <a:r>
              <a:rPr lang="ru-RU" sz="3100" dirty="0" err="1">
                <a:solidFill>
                  <a:schemeClr val="bg2">
                    <a:lumMod val="25000"/>
                  </a:schemeClr>
                </a:solidFill>
                <a:latin typeface="Irmologion kUcs" panose="02000500090000020003" pitchFamily="2" charset="0"/>
              </a:rPr>
              <a:t>Иларион</a:t>
            </a:r>
            <a:r>
              <a:rPr lang="ru-RU" sz="3100" dirty="0">
                <a:solidFill>
                  <a:schemeClr val="bg2">
                    <a:lumMod val="25000"/>
                  </a:schemeClr>
                </a:solidFill>
                <a:latin typeface="Irmologion kUcs" panose="02000500090000020003" pitchFamily="2" charset="0"/>
              </a:rPr>
              <a:t> Троицкий. </a:t>
            </a:r>
            <a:r>
              <a:rPr lang="ru-RU" sz="3100" dirty="0" smtClean="0">
                <a:solidFill>
                  <a:schemeClr val="bg2">
                    <a:lumMod val="25000"/>
                  </a:schemeClr>
                </a:solidFill>
                <a:latin typeface="Irmologion kUcs" panose="02000500090000020003" pitchFamily="2" charset="0"/>
              </a:rPr>
              <a:t/>
            </a:r>
            <a:br>
              <a:rPr lang="ru-RU" sz="3100" dirty="0" smtClean="0">
                <a:solidFill>
                  <a:schemeClr val="bg2">
                    <a:lumMod val="25000"/>
                  </a:schemeClr>
                </a:solidFill>
                <a:latin typeface="Irmologion kUcs" panose="02000500090000020003" pitchFamily="2" charset="0"/>
              </a:rPr>
            </a:br>
            <a:r>
              <a:rPr lang="ru-RU" sz="3100" dirty="0" smtClean="0">
                <a:solidFill>
                  <a:schemeClr val="bg2">
                    <a:lumMod val="25000"/>
                  </a:schemeClr>
                </a:solidFill>
                <a:latin typeface="Irmologion kUcs" panose="02000500090000020003" pitchFamily="2" charset="0"/>
              </a:rPr>
              <a:t>Архиепископ </a:t>
            </a:r>
            <a:r>
              <a:rPr lang="ru-RU" sz="3100" dirty="0" err="1">
                <a:solidFill>
                  <a:schemeClr val="bg2">
                    <a:lumMod val="25000"/>
                  </a:schemeClr>
                </a:solidFill>
                <a:latin typeface="Irmologion kUcs" panose="02000500090000020003" pitchFamily="2" charset="0"/>
              </a:rPr>
              <a:t>Верейский</a:t>
            </a:r>
            <a:r>
              <a:rPr lang="ru-RU" sz="3100" dirty="0">
                <a:solidFill>
                  <a:schemeClr val="bg2">
                    <a:lumMod val="25000"/>
                  </a:schemeClr>
                </a:solidFill>
                <a:latin typeface="Irmologion kUcs" panose="02000500090000020003" pitchFamily="2" charset="0"/>
              </a:rPr>
              <a:t> </a:t>
            </a:r>
            <a:r>
              <a:rPr lang="ru-RU" sz="3100" dirty="0" err="1">
                <a:solidFill>
                  <a:schemeClr val="bg2">
                    <a:lumMod val="25000"/>
                  </a:schemeClr>
                </a:solidFill>
                <a:latin typeface="Irmologion kUcs" panose="02000500090000020003" pitchFamily="2" charset="0"/>
              </a:rPr>
              <a:t>Иларион</a:t>
            </a:r>
            <a:r>
              <a:rPr lang="ru-RU" sz="3100" dirty="0">
                <a:solidFill>
                  <a:schemeClr val="bg2">
                    <a:lumMod val="25000"/>
                  </a:schemeClr>
                </a:solidFill>
                <a:latin typeface="Irmologion kUcs" panose="02000500090000020003" pitchFamily="2" charset="0"/>
              </a:rPr>
              <a:t>, выдающийся богослов и талантливейший человек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198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3" y="1363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80216"/>
            <a:ext cx="5721075" cy="3728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i="1" dirty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Яков Иванович </a:t>
            </a:r>
            <a:r>
              <a:rPr lang="ru-RU" sz="40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Бриллиантов</a:t>
            </a:r>
            <a:br>
              <a:rPr lang="ru-RU" sz="40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ru-RU" sz="40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(1871-1937г.)</a:t>
            </a:r>
            <a:endParaRPr lang="ru-RU" sz="4000" i="1" dirty="0">
              <a:solidFill>
                <a:srgbClr val="B677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2051" name="Picture 3" descr="C:\Users\User\Documents\серп.муч\5як.брилл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64" y="2420888"/>
            <a:ext cx="2502525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2" y="5337672"/>
            <a:ext cx="53527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Служил священником в Серпуховском </a:t>
            </a:r>
          </a:p>
          <a:p>
            <a:r>
              <a:rPr lang="ru-RU" sz="28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Владычном  монастыре.</a:t>
            </a:r>
            <a:endParaRPr lang="ru-RU" sz="2800" i="1" dirty="0">
              <a:solidFill>
                <a:srgbClr val="B677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0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5627" y="-1827584"/>
            <a:ext cx="11580779" cy="868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User\Documents\серп.муч\6ик.як.брилл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5724128" cy="612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99448" y="2636912"/>
            <a:ext cx="30243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Тройка НКВД приговорила отца Иакова к расстрелу. Священник </a:t>
            </a:r>
            <a:r>
              <a:rPr lang="ru-RU" sz="28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Бриллиантов </a:t>
            </a:r>
            <a:r>
              <a:rPr lang="ru-RU" sz="2800" i="1" dirty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был расстрелян 2 декабря 1937 г. на полигоне Бутово под Москвой.</a:t>
            </a:r>
          </a:p>
        </p:txBody>
      </p:sp>
    </p:spTree>
    <p:extLst>
      <p:ext uri="{BB962C8B-B14F-4D97-AF65-F5344CB8AC3E}">
        <p14:creationId xmlns:p14="http://schemas.microsoft.com/office/powerpoint/2010/main" val="111079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User\Documents\серп.муч\8 фото студ.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9399"/>
            <a:ext cx="3500389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Василий  Алексеевич Студницын</a:t>
            </a:r>
            <a:br>
              <a:rPr lang="ru-RU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ru-RU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(1890-1937 </a:t>
            </a:r>
            <a:r>
              <a:rPr lang="ru-RU" i="1" dirty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</a:t>
            </a:r>
            <a:r>
              <a:rPr lang="ru-RU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.) </a:t>
            </a:r>
            <a:endParaRPr lang="ru-RU" i="1" dirty="0">
              <a:solidFill>
                <a:srgbClr val="B677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555" y="2060848"/>
            <a:ext cx="4260568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7944" y="4365104"/>
            <a:ext cx="47525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Служил священником в Серпухове в  Троицком храме</a:t>
            </a:r>
            <a:endParaRPr lang="ru-RU" sz="3200" i="1" dirty="0">
              <a:solidFill>
                <a:srgbClr val="B677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35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5040560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80112" y="2780928"/>
            <a:ext cx="32221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Тройка НКВД приговорила отца Василия к расстрелу. Протоирей Василий был расстрелян 9 декабря 1937  г.  </a:t>
            </a:r>
            <a:r>
              <a:rPr lang="ru-RU" sz="28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и </a:t>
            </a:r>
            <a:r>
              <a:rPr lang="ru-RU" sz="2800" i="1" dirty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погребен в общей могиле на Бутовском полигоне.</a:t>
            </a:r>
          </a:p>
        </p:txBody>
      </p:sp>
    </p:spTree>
    <p:extLst>
      <p:ext uri="{BB962C8B-B14F-4D97-AF65-F5344CB8AC3E}">
        <p14:creationId xmlns:p14="http://schemas.microsoft.com/office/powerpoint/2010/main" val="262589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5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54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Георгий  Александрович </a:t>
            </a:r>
            <a:r>
              <a:rPr lang="ru-RU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Троицкий</a:t>
            </a:r>
            <a:br>
              <a:rPr lang="ru-RU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ru-RU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(1873 </a:t>
            </a:r>
            <a:r>
              <a:rPr lang="ru-RU" i="1" dirty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-1931 г</a:t>
            </a:r>
            <a:r>
              <a:rPr lang="ru-RU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.) </a:t>
            </a:r>
            <a:endParaRPr lang="ru-RU" i="1" dirty="0">
              <a:solidFill>
                <a:srgbClr val="B677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61481"/>
            <a:ext cx="3644103" cy="5237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34591"/>
            <a:ext cx="3456384" cy="3147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5373217"/>
            <a:ext cx="44943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Служил священником в Спасском храме  в с. Рай-Семеновское</a:t>
            </a:r>
            <a:endParaRPr lang="ru-RU" sz="2800" i="1" dirty="0">
              <a:solidFill>
                <a:srgbClr val="B677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12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471592" y="2708920"/>
            <a:ext cx="3656772" cy="38164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Священник Георгий Троицкий  умер в ссылке </a:t>
            </a:r>
          </a:p>
          <a:p>
            <a:pPr marL="0" indent="0" algn="ctr">
              <a:buNone/>
            </a:pPr>
            <a:r>
              <a:rPr lang="ru-RU" i="1" dirty="0" smtClean="0">
                <a:solidFill>
                  <a:srgbClr val="B67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29 октября 1931г., предположительно от брюшного тифа. Место погребения неизвестно.</a:t>
            </a:r>
            <a:endParaRPr lang="ru-RU" i="1" dirty="0">
              <a:solidFill>
                <a:srgbClr val="B677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5122" name="Picture 2" descr="C:\Users\User\Documents\серп.муч\9 георг.троицк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46940"/>
            <a:ext cx="5292080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24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279</TotalTime>
  <Words>328</Words>
  <Application>Microsoft Office PowerPoint</Application>
  <PresentationFormat>Экран (4:3)</PresentationFormat>
  <Paragraphs>60</Paragraphs>
  <Slides>18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Волна</vt:lpstr>
      <vt:lpstr>Собор         Серпуховских Новомучеников </vt:lpstr>
      <vt:lpstr>Кто такие новомученики</vt:lpstr>
      <vt:lpstr> Самым известным и выдающимся среди серпуховских новомучеников является Иларион Троицкий.  Архиепископ Верейский Иларион, выдающийся богослов и талантливейший человек </vt:lpstr>
      <vt:lpstr>Яков Иванович Бриллиантов (1871-1937г.)</vt:lpstr>
      <vt:lpstr>Презентация PowerPoint</vt:lpstr>
      <vt:lpstr>Василий  Алексеевич Студницын (1890-1937 г.) </vt:lpstr>
      <vt:lpstr>Презентация PowerPoint</vt:lpstr>
      <vt:lpstr>Георгий  Александрович Троицкий (1873 -1931 г.) </vt:lpstr>
      <vt:lpstr>Презентация PowerPoint</vt:lpstr>
      <vt:lpstr>Даниил Федотович Мещанинов (1870 – 1937г.)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Святые угодники Божии, молите Бога за нас!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Серпуховские новомученики  </dc:title>
  <dc:creator>User</dc:creator>
  <cp:lastModifiedBy>1</cp:lastModifiedBy>
  <cp:revision>30</cp:revision>
  <dcterms:created xsi:type="dcterms:W3CDTF">2018-11-14T19:04:15Z</dcterms:created>
  <dcterms:modified xsi:type="dcterms:W3CDTF">2019-02-23T07:35:14Z</dcterms:modified>
</cp:coreProperties>
</file>